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F8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Fiction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cat>
            <c:strRef>
              <c:f>Feuil1!$A$2:$A$3</c:f>
              <c:strCache>
                <c:ptCount val="2"/>
                <c:pt idx="0">
                  <c:v>Ouest</c:v>
                </c:pt>
                <c:pt idx="1">
                  <c:v>Est</c:v>
                </c:pt>
              </c:strCache>
            </c:strRef>
          </c:cat>
          <c:val>
            <c:numRef>
              <c:f>Feuil1!$B$2:$B$3</c:f>
              <c:numCache>
                <c:formatCode>General</c:formatCode>
                <c:ptCount val="2"/>
                <c:pt idx="0">
                  <c:v>600000</c:v>
                </c:pt>
                <c:pt idx="1">
                  <c:v>700000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Non-fiction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Feuil1!$A$2:$A$3</c:f>
              <c:strCache>
                <c:ptCount val="2"/>
                <c:pt idx="0">
                  <c:v>Ouest</c:v>
                </c:pt>
                <c:pt idx="1">
                  <c:v>Est</c:v>
                </c:pt>
              </c:strCache>
            </c:strRef>
          </c:cat>
          <c:val>
            <c:numRef>
              <c:f>Feuil1!$C$2:$C$3</c:f>
              <c:numCache>
                <c:formatCode>General</c:formatCode>
                <c:ptCount val="2"/>
                <c:pt idx="0">
                  <c:v>400000</c:v>
                </c:pt>
                <c:pt idx="1">
                  <c:v>700000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Jeunesse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Feuil1!$A$2:$A$3</c:f>
              <c:strCache>
                <c:ptCount val="2"/>
                <c:pt idx="0">
                  <c:v>Ouest</c:v>
                </c:pt>
                <c:pt idx="1">
                  <c:v>Est</c:v>
                </c:pt>
              </c:strCache>
            </c:strRef>
          </c:cat>
          <c:val>
            <c:numRef>
              <c:f>Feuil1!$D$2:$D$3</c:f>
              <c:numCache>
                <c:formatCode>General</c:formatCode>
                <c:ptCount val="2"/>
                <c:pt idx="0">
                  <c:v>200000</c:v>
                </c:pt>
                <c:pt idx="1">
                  <c:v>300000</c:v>
                </c:pt>
              </c:numCache>
            </c:numRef>
          </c:val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Produits connexes</c:v>
                </c:pt>
              </c:strCache>
            </c:strRef>
          </c:tx>
          <c:spPr>
            <a:solidFill>
              <a:srgbClr val="CAF8FE"/>
            </a:solidFill>
          </c:spPr>
          <c:invertIfNegative val="0"/>
          <c:cat>
            <c:strRef>
              <c:f>Feuil1!$A$2:$A$3</c:f>
              <c:strCache>
                <c:ptCount val="2"/>
                <c:pt idx="0">
                  <c:v>Ouest</c:v>
                </c:pt>
                <c:pt idx="1">
                  <c:v>Est</c:v>
                </c:pt>
              </c:strCache>
            </c:strRef>
          </c:cat>
          <c:val>
            <c:numRef>
              <c:f>Feuil1!$E$2:$E$3</c:f>
              <c:numCache>
                <c:formatCode>General</c:formatCode>
                <c:ptCount val="2"/>
                <c:pt idx="0">
                  <c:v>25000</c:v>
                </c:pt>
                <c:pt idx="1">
                  <c:v>30000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1680256"/>
        <c:axId val="77994176"/>
      </c:barChart>
      <c:catAx>
        <c:axId val="131680256"/>
        <c:scaling>
          <c:orientation val="minMax"/>
        </c:scaling>
        <c:delete val="0"/>
        <c:axPos val="b"/>
        <c:majorTickMark val="out"/>
        <c:minorTickMark val="none"/>
        <c:tickLblPos val="nextTo"/>
        <c:crossAx val="77994176"/>
        <c:crosses val="autoZero"/>
        <c:auto val="1"/>
        <c:lblAlgn val="ctr"/>
        <c:lblOffset val="100"/>
        <c:noMultiLvlLbl val="0"/>
      </c:catAx>
      <c:valAx>
        <c:axId val="77994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16802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3/30/2011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A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Royaume du livre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Rapport général</a:t>
            </a:r>
            <a:endParaRPr lang="fr-CA" dirty="0"/>
          </a:p>
        </p:txBody>
      </p:sp>
      <p:sp>
        <p:nvSpPr>
          <p:cNvPr id="5" name="Rogner un rectangle avec un coin diagonal 4"/>
          <p:cNvSpPr/>
          <p:nvPr/>
        </p:nvSpPr>
        <p:spPr>
          <a:xfrm>
            <a:off x="2627784" y="3573016"/>
            <a:ext cx="2203200" cy="57150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CA" dirty="0" smtClean="0">
                <a:latin typeface="Times New Roman" pitchFamily="18" charset="0"/>
                <a:cs typeface="Times New Roman" pitchFamily="18" charset="0"/>
              </a:rPr>
              <a:t>Exercice 2013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 smtClean="0"/>
              <a:t>Ouest</a:t>
            </a:r>
          </a:p>
          <a:p>
            <a:pPr lvl="1"/>
            <a:r>
              <a:rPr lang="fr-CA" dirty="0" smtClean="0"/>
              <a:t>Vancouver</a:t>
            </a:r>
          </a:p>
          <a:p>
            <a:pPr lvl="1"/>
            <a:r>
              <a:rPr lang="fr-CA" dirty="0" smtClean="0"/>
              <a:t>Calgary</a:t>
            </a:r>
          </a:p>
          <a:p>
            <a:pPr lvl="1"/>
            <a:r>
              <a:rPr lang="fr-CA" dirty="0" smtClean="0"/>
              <a:t>Edmonton</a:t>
            </a:r>
          </a:p>
          <a:p>
            <a:pPr lvl="1"/>
            <a:r>
              <a:rPr lang="fr-CA" dirty="0" smtClean="0"/>
              <a:t>Regina</a:t>
            </a:r>
          </a:p>
          <a:p>
            <a:r>
              <a:rPr lang="fr-CA" dirty="0" smtClean="0"/>
              <a:t>Est</a:t>
            </a:r>
          </a:p>
          <a:p>
            <a:pPr lvl="1"/>
            <a:r>
              <a:rPr lang="fr-CA" dirty="0" smtClean="0"/>
              <a:t>Toronto</a:t>
            </a:r>
          </a:p>
          <a:p>
            <a:pPr lvl="1"/>
            <a:r>
              <a:rPr lang="fr-CA" dirty="0" smtClean="0"/>
              <a:t>Montréal</a:t>
            </a:r>
          </a:p>
          <a:p>
            <a:pPr lvl="1"/>
            <a:r>
              <a:rPr lang="fr-CA" dirty="0" smtClean="0"/>
              <a:t>Halifax</a:t>
            </a:r>
          </a:p>
          <a:p>
            <a:pPr lvl="1"/>
            <a:r>
              <a:rPr lang="fr-CA" dirty="0" smtClean="0"/>
              <a:t>Fredericton</a:t>
            </a:r>
            <a:endParaRPr lang="fr-CA" dirty="0"/>
          </a:p>
        </p:txBody>
      </p:sp>
      <p:pic>
        <p:nvPicPr>
          <p:cNvPr id="5" name="Picture 5" descr="C:\Documents and Settings\Owner\Local Settings\Temporary Internet Files\Content.IE5\GFIBMBGH\MPj0403735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92080" y="2204864"/>
            <a:ext cx="3057670" cy="3823356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Régions</a:t>
            </a:r>
            <a:endParaRPr lang="fr-C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2671568"/>
              </p:ext>
            </p:extLst>
          </p:nvPr>
        </p:nvGraphicFramePr>
        <p:xfrm>
          <a:off x="381000" y="1719263"/>
          <a:ext cx="8407400" cy="440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Revenu 2010</a:t>
            </a:r>
            <a:endParaRPr lang="fr-C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Distribution</a:t>
            </a:r>
            <a:endParaRPr lang="fr-CA" dirty="0"/>
          </a:p>
        </p:txBody>
      </p:sp>
      <p:sp>
        <p:nvSpPr>
          <p:cNvPr id="3" name="Losange 2"/>
          <p:cNvSpPr/>
          <p:nvPr/>
        </p:nvSpPr>
        <p:spPr>
          <a:xfrm>
            <a:off x="3828987" y="2214554"/>
            <a:ext cx="1861200" cy="178595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 smtClean="0"/>
              <a:t>Usine</a:t>
            </a:r>
            <a:endParaRPr lang="fr-CA" dirty="0"/>
          </a:p>
        </p:txBody>
      </p:sp>
      <p:sp>
        <p:nvSpPr>
          <p:cNvPr id="4" name="Losange 3"/>
          <p:cNvSpPr/>
          <p:nvPr/>
        </p:nvSpPr>
        <p:spPr>
          <a:xfrm>
            <a:off x="1142976" y="3857628"/>
            <a:ext cx="2304000" cy="2304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 smtClean="0"/>
              <a:t>Entrepôt régional</a:t>
            </a:r>
            <a:endParaRPr lang="fr-CA" dirty="0"/>
          </a:p>
        </p:txBody>
      </p:sp>
      <p:sp>
        <p:nvSpPr>
          <p:cNvPr id="5" name="Losange 4"/>
          <p:cNvSpPr/>
          <p:nvPr/>
        </p:nvSpPr>
        <p:spPr>
          <a:xfrm>
            <a:off x="6072198" y="3857628"/>
            <a:ext cx="2304000" cy="2304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 smtClean="0"/>
              <a:t>Magasins locaux</a:t>
            </a:r>
            <a:endParaRPr lang="fr-C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Augmenter l’inventaire médias</a:t>
            </a:r>
          </a:p>
          <a:p>
            <a:pPr lvl="1"/>
            <a:r>
              <a:rPr lang="fr-CA" dirty="0" smtClean="0"/>
              <a:t>Clientèle des 18 à 35 ans</a:t>
            </a:r>
          </a:p>
          <a:p>
            <a:pPr lvl="1"/>
            <a:r>
              <a:rPr lang="fr-CA" dirty="0" smtClean="0"/>
              <a:t>Plus de nouveautés</a:t>
            </a:r>
          </a:p>
          <a:p>
            <a:r>
              <a:rPr lang="fr-CA" dirty="0" smtClean="0"/>
              <a:t>Fiction</a:t>
            </a:r>
          </a:p>
          <a:p>
            <a:pPr lvl="1"/>
            <a:r>
              <a:rPr lang="fr-CA" dirty="0" smtClean="0"/>
              <a:t>Liste des meilleures critiques </a:t>
            </a:r>
          </a:p>
          <a:p>
            <a:pPr lvl="1"/>
            <a:r>
              <a:rPr lang="fr-CA" dirty="0" smtClean="0"/>
              <a:t>Produire un bulletin littéraire</a:t>
            </a:r>
          </a:p>
          <a:p>
            <a:r>
              <a:rPr lang="fr-CA" dirty="0" smtClean="0"/>
              <a:t>Non-fiction</a:t>
            </a:r>
          </a:p>
          <a:p>
            <a:pPr lvl="1"/>
            <a:r>
              <a:rPr lang="fr-CA" dirty="0" smtClean="0"/>
              <a:t>Augmenter  le secteur des guides pratiques</a:t>
            </a:r>
          </a:p>
          <a:p>
            <a:pPr lvl="2"/>
            <a:r>
              <a:rPr lang="fr-CA" dirty="0" smtClean="0"/>
              <a:t>Cuisine et Rénovation/Déco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Plan de développement</a:t>
            </a:r>
            <a:endParaRPr lang="fr-C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lle">
  <a:themeElements>
    <a:clrScheme name="Grille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ll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lle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107</TotalTime>
  <Words>60</Words>
  <Application>Microsoft Office PowerPoint</Application>
  <PresentationFormat>Affichage à l'écran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Grille</vt:lpstr>
      <vt:lpstr>Rapport général</vt:lpstr>
      <vt:lpstr>Régions</vt:lpstr>
      <vt:lpstr>Revenu 2010</vt:lpstr>
      <vt:lpstr>Distribution</vt:lpstr>
      <vt:lpstr>Plan de développement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Rapport annuel</dc:title>
  <dc:creator>Laurent</dc:creator>
  <cp:lastModifiedBy>Michèle Simond</cp:lastModifiedBy>
  <cp:revision>9</cp:revision>
  <dcterms:created xsi:type="dcterms:W3CDTF">2007-04-15T18:40:06Z</dcterms:created>
  <dcterms:modified xsi:type="dcterms:W3CDTF">2011-03-30T18:55:48Z</dcterms:modified>
</cp:coreProperties>
</file>